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6" r:id="rId3"/>
    <p:sldId id="991" r:id="rId4"/>
    <p:sldId id="1002" r:id="rId5"/>
    <p:sldId id="992" r:id="rId6"/>
    <p:sldId id="1003" r:id="rId7"/>
    <p:sldId id="993" r:id="rId8"/>
    <p:sldId id="994" r:id="rId9"/>
    <p:sldId id="1004" r:id="rId10"/>
    <p:sldId id="995" r:id="rId11"/>
    <p:sldId id="996" r:id="rId12"/>
    <p:sldId id="998" r:id="rId13"/>
    <p:sldId id="999" r:id="rId14"/>
    <p:sldId id="987" r:id="rId15"/>
    <p:sldId id="989" r:id="rId16"/>
    <p:sldId id="1000" r:id="rId17"/>
    <p:sldId id="1001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8  At Christmas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time-Fun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928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Christmas cards do you get at Christmas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—Five.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How much	B. How many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How old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usually buy presents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friends.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too		B. to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2004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34012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46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message for 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is		B. has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sing and dance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Children’s 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at		B. on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34363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—Does your father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Christmas tree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—Yes, 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buying;doesn’t	B. buys;does				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buy;does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2057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34559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59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Next, draw a picture.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 do you want to buy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Finally, write your name.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 card looks great.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But I don’t know how to make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Let’s do it together.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Tomorrow is Christmas. I want to buy some presents for my family and friends.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buy some cards.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574" y="1484784"/>
            <a:ext cx="9577064" cy="187220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78782" y="47059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82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1332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make some by yourself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你自己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idea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worry. I can teach you. I can show you how to make it. First, fold a card.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write your message.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I see.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2373" y="919257"/>
            <a:ext cx="10095361" cy="203132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A. Next, draw a picture.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 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B. What do you want to buy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C. Finally, write your name.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D. The card looks great.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E. But I don’t know how to make a card.</a:t>
            </a:r>
            <a:r>
              <a:rPr lang="en-US" altLang="zh-CN" sz="1200" b="0" dirty="0">
                <a:solidFill>
                  <a:srgbClr val="000000"/>
                </a:solidFill>
                <a:cs typeface="Times New Roman" panose="02020603050405020304" pitchFamily="18" charset="0"/>
              </a:rPr>
              <a:t>     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F. Let’s do it together.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7816" y="371703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85814" y="49411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23398" y="497867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69947" y="558924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06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根据图片或首字母提示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at Christmas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often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great. What about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usually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Christmas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7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205" y="1215336"/>
            <a:ext cx="10012045" cy="708660"/>
          </a:xfrm>
          <a:prstGeom prst="rect">
            <a:avLst/>
          </a:prstGeom>
        </p:spPr>
      </p:pic>
      <p:pic>
        <p:nvPicPr>
          <p:cNvPr id="4" name="bt77.jpg" descr="id:21474978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82142" y="2662660"/>
            <a:ext cx="3464560" cy="17246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45506" y="2718878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46934" y="2690000"/>
            <a:ext cx="1135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arents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18228" y="3294942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uy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18428" y="3275778"/>
            <a:ext cx="1454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presents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78400" y="4599712"/>
            <a:ext cx="72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81077" y="4599712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ards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are some different holidays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year. What is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holiday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Thanksgiving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Thanksgiving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Becky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turkey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pumpkin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南瓜派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Henry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Thailand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Water-Splashing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泼水节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April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端午节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龙舟赛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93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Becky comes from the US.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Becky’s family eat turkeys and pumpkin pies on Thanksgiving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Water-Splashing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Festival, people give thanks to each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23404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Guo Lei likes the Dragon Boat Festival very much.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Dragon Boat Festival, Guo Lei watches the dragon boat 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races with his grandparents.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2057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2057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2638" y="276367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40050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5386" y="466176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49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632"/>
            <a:ext cx="11485848" cy="22159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78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13794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1182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Yes, she does.              B. No, she doesn’t.	       C. Yes, she is.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4014" y="2917650"/>
            <a:ext cx="1112580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Nancy buy any pretty things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does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Nancy buy any pretty things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33262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makes some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cards.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goes to see Father Christmas.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 eat a turkey and Christmas pudding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22598" y="2337261"/>
            <a:ext cx="11089232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do at Christmas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usually make some cards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you, Jack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see Father Christmas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Jack do at Christmas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11247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9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doesn’t like the turkey.	B. He likes the Christmas card.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doesn’t like the Christmas pudding.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86022" y="1989249"/>
            <a:ext cx="1119781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the Christmas pudding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Peter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like 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the turkey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doesn’t Peter like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41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buys a Christmas tree.		B. He buys some presents.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buys a Christmas tree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41964" y="2044005"/>
            <a:ext cx="1101722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Miss Green do before </a:t>
            </a:r>
            <a:r>
              <a:rPr lang="en-US" altLang="zh-CN" sz="105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buys some presents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buys a Christmas tree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do before Christmas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7622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37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draws a picture.	B. He writes his name.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writes “Merry Christmas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87208" y="2060848"/>
            <a:ext cx="1108060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you make a Christmas card, Liu Tao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I fold a card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Next, I draw a picture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I write “Merry Christmas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Finally, I write my name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Liu Tao do finally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8453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12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dresses up 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Christmas on December 25th.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message here, please.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 Eve comes. Mike puts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a big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Christmas.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—Here’s a Christmas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you, Tim. —Thank you.	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459019" y="1493410"/>
            <a:ext cx="100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ather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90036" y="2132856"/>
            <a:ext cx="72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rite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789554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hen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34138" y="2726172"/>
            <a:ext cx="1322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tocking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30910" y="3411748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unch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28109" y="4077072"/>
            <a:ext cx="72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ard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67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864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tea or black tea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Black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work early in the morning every day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78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99312"/>
            <a:ext cx="7535545" cy="7086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2646" y="2877558"/>
            <a:ext cx="11494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cs typeface="Times New Roman" panose="02020603050405020304" pitchFamily="18" charset="0"/>
              </a:rPr>
              <a:t>后面接动词－</a:t>
            </a:r>
            <a:r>
              <a:rPr lang="en-US" altLang="zh-CN" dirty="0" err="1"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cs typeface="Times New Roman" panose="02020603050405020304" pitchFamily="18" charset="0"/>
              </a:rPr>
              <a:t>形式，表示长期的兴趣爱好；接动词不定式</a:t>
            </a:r>
            <a:r>
              <a:rPr lang="en-US" altLang="zh-CN" dirty="0">
                <a:cs typeface="Times New Roman" panose="02020603050405020304" pitchFamily="18" charset="0"/>
              </a:rPr>
              <a:t>to do,</a:t>
            </a:r>
            <a:r>
              <a:rPr lang="zh-CN" altLang="zh-CN" dirty="0">
                <a:cs typeface="Times New Roman" panose="02020603050405020304" pitchFamily="18" charset="0"/>
              </a:rPr>
              <a:t>通常表示短期的趋向。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2646" y="4607357"/>
            <a:ext cx="103510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主语</a:t>
            </a:r>
            <a:r>
              <a:rPr lang="en-US" altLang="zh-CN" dirty="0" err="1"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cs typeface="Times New Roman" panose="02020603050405020304" pitchFamily="18" charset="0"/>
              </a:rPr>
              <a:t> Black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是第三人称单数，动词用第三人称单数形式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goes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58188" y="2348300"/>
            <a:ext cx="2871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drinking/to drink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31057" y="4092659"/>
            <a:ext cx="841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25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pretty cards for my family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Christmas pudding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elephant and some tigers in the zoo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1340768"/>
            <a:ext cx="83037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would like</a:t>
            </a:r>
            <a:r>
              <a:rPr lang="zh-CN" altLang="zh-CN" dirty="0">
                <a:cs typeface="Times New Roman" panose="02020603050405020304" pitchFamily="18" charset="0"/>
              </a:rPr>
              <a:t>后接动词不定式</a:t>
            </a:r>
            <a:r>
              <a:rPr lang="en-US" altLang="zh-CN" dirty="0">
                <a:cs typeface="Times New Roman" panose="02020603050405020304" pitchFamily="18" charset="0"/>
              </a:rPr>
              <a:t>to do,</a:t>
            </a:r>
            <a:r>
              <a:rPr lang="zh-CN" altLang="zh-CN" dirty="0"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想要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2573939"/>
            <a:ext cx="11368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Would you like </a:t>
            </a:r>
            <a:r>
              <a:rPr lang="zh-CN" altLang="zh-CN" dirty="0">
                <a:cs typeface="Times New Roman" panose="02020603050405020304" pitchFamily="18" charset="0"/>
              </a:rPr>
              <a:t>后接</a:t>
            </a:r>
            <a:r>
              <a:rPr lang="en-US" altLang="zh-CN" dirty="0">
                <a:cs typeface="Times New Roman" panose="02020603050405020304" pitchFamily="18" charset="0"/>
              </a:rPr>
              <a:t>some,</a:t>
            </a:r>
            <a:r>
              <a:rPr lang="zh-CN" altLang="zh-CN" dirty="0">
                <a:cs typeface="Times New Roman" panose="02020603050405020304" pitchFamily="18" charset="0"/>
              </a:rPr>
              <a:t>询问某人是否想要某物，表示期望得到对方的肯定回答。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3404" y="4562544"/>
            <a:ext cx="103323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cs typeface="Times New Roman" panose="02020603050405020304" pitchFamily="18" charset="0"/>
              </a:rPr>
              <a:t>遵循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就近原则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，横线后名词是单数，因此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14724" y="819460"/>
            <a:ext cx="1154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to buy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35040" y="2079432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some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74726" y="407707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485</Words>
  <Application>Microsoft Office PowerPoint</Application>
  <PresentationFormat>自定义</PresentationFormat>
  <Paragraphs>151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2025-05-27T10:58:32Z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